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434" r:id="rId4"/>
    <p:sldId id="435" r:id="rId5"/>
    <p:sldId id="436" r:id="rId6"/>
    <p:sldId id="413" r:id="rId7"/>
    <p:sldId id="416" r:id="rId8"/>
    <p:sldId id="415" r:id="rId9"/>
    <p:sldId id="417" r:id="rId10"/>
    <p:sldId id="420" r:id="rId11"/>
    <p:sldId id="421" r:id="rId12"/>
    <p:sldId id="418" r:id="rId13"/>
    <p:sldId id="437" r:id="rId14"/>
    <p:sldId id="419" r:id="rId15"/>
    <p:sldId id="422" r:id="rId16"/>
    <p:sldId id="438" r:id="rId17"/>
    <p:sldId id="439" r:id="rId18"/>
    <p:sldId id="424" r:id="rId19"/>
    <p:sldId id="426" r:id="rId20"/>
    <p:sldId id="440" r:id="rId21"/>
    <p:sldId id="441" r:id="rId22"/>
    <p:sldId id="427" r:id="rId23"/>
    <p:sldId id="428" r:id="rId24"/>
    <p:sldId id="429" r:id="rId25"/>
    <p:sldId id="430" r:id="rId26"/>
    <p:sldId id="432" r:id="rId27"/>
    <p:sldId id="431" r:id="rId28"/>
    <p:sldId id="433" r:id="rId29"/>
    <p:sldId id="333" r:id="rId30"/>
    <p:sldId id="334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CFA5"/>
    <a:srgbClr val="5B9BD5"/>
    <a:srgbClr val="E1D5E7"/>
    <a:srgbClr val="C7B4D0"/>
    <a:srgbClr val="D5E8D4"/>
    <a:srgbClr val="9DC389"/>
    <a:srgbClr val="CDBBD6"/>
    <a:srgbClr val="D6DCE5"/>
    <a:srgbClr val="FCE0E1"/>
    <a:srgbClr val="F7C2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9" autoAdjust="0"/>
    <p:restoredTop sz="94099" autoAdjust="0"/>
  </p:normalViewPr>
  <p:slideViewPr>
    <p:cSldViewPr snapToGrid="0">
      <p:cViewPr varScale="1">
        <p:scale>
          <a:sx n="87" d="100"/>
          <a:sy n="87" d="100"/>
        </p:scale>
        <p:origin x="102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0A1D7F-7240-4FD2-BAF4-BFB0E57A47CC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BB3715-DE9E-4D5D-B7BD-B68F410EFA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112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B3715-DE9E-4D5D-B7BD-B68F410EFA9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850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B3715-DE9E-4D5D-B7BD-B68F410EFA9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316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B3715-DE9E-4D5D-B7BD-B68F410EFA9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680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B3715-DE9E-4D5D-B7BD-B68F410EFA9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0121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B3715-DE9E-4D5D-B7BD-B68F410EFA9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655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B3715-DE9E-4D5D-B7BD-B68F410EFA9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5142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B3715-DE9E-4D5D-B7BD-B68F410EFA9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717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B3715-DE9E-4D5D-B7BD-B68F410EFA9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3841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B3715-DE9E-4D5D-B7BD-B68F410EFA9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722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B3715-DE9E-4D5D-B7BD-B68F410EFA9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9669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B3715-DE9E-4D5D-B7BD-B68F410EFA9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01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B3715-DE9E-4D5D-B7BD-B68F410EFA9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5252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B3715-DE9E-4D5D-B7BD-B68F410EFA9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3349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B3715-DE9E-4D5D-B7BD-B68F410EFA9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4351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B3715-DE9E-4D5D-B7BD-B68F410EFA9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2106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B3715-DE9E-4D5D-B7BD-B68F410EFA9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6216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B3715-DE9E-4D5D-B7BD-B68F410EFA9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5208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B3715-DE9E-4D5D-B7BD-B68F410EFA9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987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B3715-DE9E-4D5D-B7BD-B68F410EFA9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7168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B3715-DE9E-4D5D-B7BD-B68F410EFA9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4026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B3715-DE9E-4D5D-B7BD-B68F410EFA9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6465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B3715-DE9E-4D5D-B7BD-B68F410EFA9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743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B3715-DE9E-4D5D-B7BD-B68F410EFA9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2447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B3715-DE9E-4D5D-B7BD-B68F410EFA9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824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B3715-DE9E-4D5D-B7BD-B68F410EFA9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3967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B3715-DE9E-4D5D-B7BD-B68F410EFA9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829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B3715-DE9E-4D5D-B7BD-B68F410EFA9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724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B3715-DE9E-4D5D-B7BD-B68F410EFA9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646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B3715-DE9E-4D5D-B7BD-B68F410EFA9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332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B3715-DE9E-4D5D-B7BD-B68F410EFA9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455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06BF33-827D-4586-B233-F043B110ED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5DA39D5-D316-4567-A84F-672441B33C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D68163-AF97-48D8-9721-86E0F341C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6C20-729D-48AE-B23B-4B98907D735B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159D20-4525-41F5-B189-0125612C2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346442-38C4-4156-9425-9CAB25EF8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CD7E-F2BE-4F5D-82B0-C9911F88F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489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CF8B17-804D-4F15-9213-ADE2DD69A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4628E70-B588-4C91-8D01-0E286C40D4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9207A9-66FF-4049-873B-AF161D3C1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6C20-729D-48AE-B23B-4B98907D735B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0231A9-6A64-476F-A532-B6EF2DE4D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BF0310-77FD-4557-B594-4497A7F4B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CD7E-F2BE-4F5D-82B0-C9911F88F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615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BB17DE-FEC2-42F4-ADCF-D5514CB80B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A84FC0D-B83A-4B4F-BF6C-94BBEECFD6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1D5DA4-A757-4927-ACEF-720CF4563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6C20-729D-48AE-B23B-4B98907D735B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8F1569-91B4-4120-BDA9-C75EA5092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2B8821-930E-4C8F-BFA5-DF104C9B9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CD7E-F2BE-4F5D-82B0-C9911F88F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317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E9CC13-CFC8-496C-B1DF-0E86DD76C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3D0041-D400-4BBE-A674-CE6487F6C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4ECDDC-C2A7-4976-ABB8-0368E95B1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6C20-729D-48AE-B23B-4B98907D735B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CBA068-0AEA-467F-93D9-8F6120977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3DC646-AA04-42ED-BD7B-3EEFFC8B2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CD7E-F2BE-4F5D-82B0-C9911F88F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651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86A3D8-74EE-4D6E-99BA-2434F9D27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B56832-8CC6-4E42-8060-DD3FD929A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82805D-3D0E-4AEE-9165-6121E7A32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6C20-729D-48AE-B23B-4B98907D735B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ECB267-6ADC-4A1D-9BC7-F65C7D734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1DA863-6B9D-4F7D-9F6C-4711C47B3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CD7E-F2BE-4F5D-82B0-C9911F88F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77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7F4BDD-42F9-4203-93D5-89E422182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E0C000-5A16-47AA-AE4C-E735E12A1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209235-99B7-48DE-B71B-9DF6F7790F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70E859-480B-49F4-9D61-C68616A3B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6C20-729D-48AE-B23B-4B98907D735B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FE757B-D219-4200-B6C5-020AC2723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D31A56-9A73-4472-BA5B-BACF43912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CD7E-F2BE-4F5D-82B0-C9911F88F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315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A8F3C-CD2A-4353-B644-DE1596B30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4D48FA-D69B-40A0-BD73-665E98132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D4CA0C-7605-44AD-8763-93AD4CAE73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3FBD213-FB41-42CA-B1BD-C164EC6EBA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2546A7-5604-4825-A1D2-C6BD2461A9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594D6C-5995-4548-AF38-CEDEF48A9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6C20-729D-48AE-B23B-4B98907D735B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0D3F8F3-DE47-4BA1-8FAD-4B0E6F770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EF543E8-0044-4C4E-AD53-FAB56AE7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CD7E-F2BE-4F5D-82B0-C9911F88F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040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7D4E36-81F9-4399-93CE-25E372C0A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6762F31-189C-4D7A-A142-0763ED32F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6C20-729D-48AE-B23B-4B98907D735B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40E86A-8F81-4B16-8467-EA40D2FD1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6E3B64-3A2C-4BB2-A330-A2F488E6E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CD7E-F2BE-4F5D-82B0-C9911F88F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289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DD9F09B-B31F-498C-989D-38C25365E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6C20-729D-48AE-B23B-4B98907D735B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276DACC-A3AC-44E6-BA26-DCBFA158A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C6C358-8961-4E90-A28A-0C9C1977A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CD7E-F2BE-4F5D-82B0-C9911F88F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276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A2D9AF-0D4D-4A81-B938-252E737C9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6A507E-D8FA-4963-9B63-86F87E9BB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2DBF0B-9287-4D3D-8987-CDD430E4B9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9B37E5-DDB0-4917-8196-D178436A0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6C20-729D-48AE-B23B-4B98907D735B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98A814-B1BA-4E68-9207-3723AE3A7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500BF9-77DE-44D5-9F95-0DC24D5A8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CD7E-F2BE-4F5D-82B0-C9911F88F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844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817C1E-7DD4-4A5D-BC9A-7C3203EC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E37747E-5BD5-4800-9D5F-A22BF0A2A7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4F9392-3A08-4C4F-BF88-042BE01798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8785C0-CED2-4D90-96BB-2B5CAFFB9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6C20-729D-48AE-B23B-4B98907D735B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8178C1-C785-4E1A-8378-4FC8054F4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40DDD2-1105-492D-BA2D-D77DE7ACD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CD7E-F2BE-4F5D-82B0-C9911F88F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752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0D10756-A3F2-4819-9E28-E50282122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AA2C96-EA84-4794-931F-95E05464B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2DDE4F-5273-4899-B515-CCA830A09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06C20-729D-48AE-B23B-4B98907D735B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DDA06A-C510-4FC6-AABC-9D6D22139B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88BB9C-70D7-4FC5-AA20-0B679559DE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2CD7E-F2BE-4F5D-82B0-C9911F88F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516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DF1978-CCC2-4326-976D-29374607BA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Lab Seminar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12068E6-DA7A-4E5A-A86A-252BAABFB7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31658"/>
            <a:ext cx="9144000" cy="1407957"/>
          </a:xfrm>
        </p:spPr>
        <p:txBody>
          <a:bodyPr>
            <a:normAutofit/>
          </a:bodyPr>
          <a:lstStyle/>
          <a:p>
            <a:r>
              <a:rPr lang="en-US" altLang="ko-KR" dirty="0"/>
              <a:t>2024.08.20 </a:t>
            </a:r>
          </a:p>
          <a:p>
            <a:r>
              <a:rPr lang="en-US" altLang="ko-KR" dirty="0"/>
              <a:t>16:00(UTC+9)</a:t>
            </a:r>
          </a:p>
          <a:p>
            <a:r>
              <a:rPr lang="en-US" altLang="ko-KR" dirty="0" err="1"/>
              <a:t>Seungwan</a:t>
            </a:r>
            <a:r>
              <a:rPr lang="en-US" altLang="ko-KR" dirty="0"/>
              <a:t> Woo (UST)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8207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CC45B1E-21B0-44A4-B3B8-0849C37C4F55}"/>
              </a:ext>
            </a:extLst>
          </p:cNvPr>
          <p:cNvSpPr txBox="1"/>
          <p:nvPr/>
        </p:nvSpPr>
        <p:spPr>
          <a:xfrm>
            <a:off x="5978769" y="107722"/>
            <a:ext cx="6194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Liang, </a:t>
            </a:r>
            <a:r>
              <a:rPr lang="en-US" altLang="ko-KR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Youwei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"Rich human feedback for text-to-image generation." </a:t>
            </a:r>
            <a:r>
              <a:rPr lang="en-US" altLang="ko-KR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IEEE/CVF Conference on Computer Vision and Pattern Recognition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2024.</a:t>
            </a:r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6A58AD-354E-4E8A-AA91-C81A66A2B4B3}"/>
              </a:ext>
            </a:extLst>
          </p:cNvPr>
          <p:cNvSpPr txBox="1"/>
          <p:nvPr/>
        </p:nvSpPr>
        <p:spPr>
          <a:xfrm>
            <a:off x="515154" y="320881"/>
            <a:ext cx="507145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/>
              <a:t>Method </a:t>
            </a:r>
            <a:r>
              <a:rPr lang="en-US" altLang="ko-KR" sz="1600" i="1" dirty="0"/>
              <a:t>– Collecting rich human feedback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31D751-6A44-4854-B40D-4D57401C30F1}"/>
              </a:ext>
            </a:extLst>
          </p:cNvPr>
          <p:cNvSpPr txBox="1"/>
          <p:nvPr/>
        </p:nvSpPr>
        <p:spPr>
          <a:xfrm>
            <a:off x="517835" y="917550"/>
            <a:ext cx="61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Human feedback consolidation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64243FF-3BE1-491E-B29F-1C29B28AD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480" y="1696600"/>
            <a:ext cx="8950578" cy="398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809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CC45B1E-21B0-44A4-B3B8-0849C37C4F55}"/>
              </a:ext>
            </a:extLst>
          </p:cNvPr>
          <p:cNvSpPr txBox="1"/>
          <p:nvPr/>
        </p:nvSpPr>
        <p:spPr>
          <a:xfrm>
            <a:off x="5978769" y="107722"/>
            <a:ext cx="6194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Liang, </a:t>
            </a:r>
            <a:r>
              <a:rPr lang="en-US" altLang="ko-KR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Youwei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"Rich human feedback for text-to-image generation." </a:t>
            </a:r>
            <a:r>
              <a:rPr lang="en-US" altLang="ko-KR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IEEE/CVF Conference on Computer Vision and Pattern Recognition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2024.</a:t>
            </a:r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6A58AD-354E-4E8A-AA91-C81A66A2B4B3}"/>
              </a:ext>
            </a:extLst>
          </p:cNvPr>
          <p:cNvSpPr txBox="1"/>
          <p:nvPr/>
        </p:nvSpPr>
        <p:spPr>
          <a:xfrm>
            <a:off x="515154" y="320881"/>
            <a:ext cx="507145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/>
              <a:t>Method </a:t>
            </a:r>
            <a:r>
              <a:rPr lang="en-US" altLang="ko-KR" sz="1600" i="1" dirty="0"/>
              <a:t>– Collecting rich human feedback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31D751-6A44-4854-B40D-4D57401C30F1}"/>
              </a:ext>
            </a:extLst>
          </p:cNvPr>
          <p:cNvSpPr txBox="1"/>
          <p:nvPr/>
        </p:nvSpPr>
        <p:spPr>
          <a:xfrm>
            <a:off x="517835" y="917550"/>
            <a:ext cx="61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Human feedback consolidation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C9A3982-9CB3-46EB-A8FD-F9F93586F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3480" y="1934464"/>
            <a:ext cx="8950578" cy="350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281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CC45B1E-21B0-44A4-B3B8-0849C37C4F55}"/>
              </a:ext>
            </a:extLst>
          </p:cNvPr>
          <p:cNvSpPr txBox="1"/>
          <p:nvPr/>
        </p:nvSpPr>
        <p:spPr>
          <a:xfrm>
            <a:off x="5978769" y="107722"/>
            <a:ext cx="6194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Liang, </a:t>
            </a:r>
            <a:r>
              <a:rPr lang="en-US" altLang="ko-KR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Youwei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"Rich human feedback for text-to-image generation." </a:t>
            </a:r>
            <a:r>
              <a:rPr lang="en-US" altLang="ko-KR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IEEE/CVF Conference on Computer Vision and Pattern Recognition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2024.</a:t>
            </a:r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6A58AD-354E-4E8A-AA91-C81A66A2B4B3}"/>
              </a:ext>
            </a:extLst>
          </p:cNvPr>
          <p:cNvSpPr txBox="1"/>
          <p:nvPr/>
        </p:nvSpPr>
        <p:spPr>
          <a:xfrm>
            <a:off x="515154" y="320881"/>
            <a:ext cx="507145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/>
              <a:t>Method </a:t>
            </a:r>
            <a:r>
              <a:rPr lang="en-US" altLang="ko-KR" sz="1600" i="1" dirty="0"/>
              <a:t>– Collecting rich human feedback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31D751-6A44-4854-B40D-4D57401C30F1}"/>
              </a:ext>
            </a:extLst>
          </p:cNvPr>
          <p:cNvSpPr txBox="1"/>
          <p:nvPr/>
        </p:nvSpPr>
        <p:spPr>
          <a:xfrm>
            <a:off x="517835" y="917550"/>
            <a:ext cx="6194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RichHF-18K: a dataset of rich human feedback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49B9AE-73F6-4E9A-967D-426BF175AF86}"/>
              </a:ext>
            </a:extLst>
          </p:cNvPr>
          <p:cNvSpPr txBox="1"/>
          <p:nvPr/>
        </p:nvSpPr>
        <p:spPr>
          <a:xfrm>
            <a:off x="258428" y="1582340"/>
            <a:ext cx="116751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Sample image-text pairs from the Pick-a-Pic dataset for annotation, as shown in Figure 1.</a:t>
            </a:r>
          </a:p>
          <a:p>
            <a:endParaRPr lang="en-US" altLang="ko-KR" dirty="0"/>
          </a:p>
          <a:p>
            <a:r>
              <a:rPr lang="en-US" altLang="ko-KR" dirty="0"/>
              <a:t>Sampling data around photo-realistic images to create a photo-realistic dataset</a:t>
            </a:r>
          </a:p>
          <a:p>
            <a:endParaRPr lang="en-US" altLang="ko-KR" dirty="0"/>
          </a:p>
          <a:p>
            <a:r>
              <a:rPr lang="en-US" altLang="ko-KR" dirty="0"/>
              <a:t>Extract data sample features using the </a:t>
            </a:r>
            <a:r>
              <a:rPr lang="en-US" altLang="ko-KR" dirty="0" err="1"/>
              <a:t>PaLI</a:t>
            </a:r>
            <a:r>
              <a:rPr lang="en-US" altLang="ko-KR" dirty="0"/>
              <a:t> visual question answering model to determine if an image is realistic and select the category that best describes the image (one of people, animals, objects, indoors, outdoors).</a:t>
            </a:r>
          </a:p>
          <a:p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DC4703A-2F73-4EA2-B870-EC50D3470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171" y="3799285"/>
            <a:ext cx="7010400" cy="29527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80B264-5208-44F0-961B-E3DDD4AE09DD}"/>
              </a:ext>
            </a:extLst>
          </p:cNvPr>
          <p:cNvSpPr txBox="1"/>
          <p:nvPr/>
        </p:nvSpPr>
        <p:spPr>
          <a:xfrm>
            <a:off x="258428" y="3799285"/>
            <a:ext cx="49040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Generated 17K image-text pairs with </a:t>
            </a:r>
            <a:r>
              <a:rPr lang="en-US" altLang="ko-KR" dirty="0" err="1"/>
              <a:t>PaLI</a:t>
            </a:r>
            <a:r>
              <a:rPr lang="en-US" altLang="ko-KR" dirty="0"/>
              <a:t> answers</a:t>
            </a:r>
          </a:p>
          <a:p>
            <a:endParaRPr lang="en-US" altLang="ko-KR" dirty="0"/>
          </a:p>
          <a:p>
            <a:r>
              <a:rPr lang="en-US" altLang="ko-KR" dirty="0"/>
              <a:t>1K additional pairs of unique (non-common) prompts and corresponding images from the Pick-a-Pic dataset.</a:t>
            </a:r>
          </a:p>
          <a:p>
            <a:endParaRPr lang="en-US" altLang="ko-KR" dirty="0"/>
          </a:p>
          <a:p>
            <a:r>
              <a:rPr lang="en-US" altLang="ko-KR" dirty="0"/>
              <a:t>Create a total of 18K datasets (16K training, 1K validation, 1K testing)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7529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CC45B1E-21B0-44A4-B3B8-0849C37C4F55}"/>
              </a:ext>
            </a:extLst>
          </p:cNvPr>
          <p:cNvSpPr txBox="1"/>
          <p:nvPr/>
        </p:nvSpPr>
        <p:spPr>
          <a:xfrm>
            <a:off x="5978769" y="107722"/>
            <a:ext cx="6194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Liang, </a:t>
            </a:r>
            <a:r>
              <a:rPr lang="en-US" altLang="ko-KR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Youwei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"Rich human feedback for text-to-image generation." </a:t>
            </a:r>
            <a:r>
              <a:rPr lang="en-US" altLang="ko-KR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IEEE/CVF Conference on Computer Vision and Pattern Recognition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2024.</a:t>
            </a:r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6A58AD-354E-4E8A-AA91-C81A66A2B4B3}"/>
              </a:ext>
            </a:extLst>
          </p:cNvPr>
          <p:cNvSpPr txBox="1"/>
          <p:nvPr/>
        </p:nvSpPr>
        <p:spPr>
          <a:xfrm>
            <a:off x="515154" y="320881"/>
            <a:ext cx="507145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/>
              <a:t>Method </a:t>
            </a:r>
            <a:r>
              <a:rPr lang="en-US" altLang="ko-KR" sz="1600" i="1" dirty="0"/>
              <a:t>– Collecting rich human feedback</a:t>
            </a:r>
            <a:endParaRPr lang="ko-KR" alt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49B9AE-73F6-4E9A-967D-426BF175AF86}"/>
              </a:ext>
            </a:extLst>
          </p:cNvPr>
          <p:cNvSpPr txBox="1"/>
          <p:nvPr/>
        </p:nvSpPr>
        <p:spPr>
          <a:xfrm>
            <a:off x="947534" y="1203709"/>
            <a:ext cx="4206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PaLI</a:t>
            </a:r>
            <a:r>
              <a:rPr lang="en-US" altLang="ko-KR" dirty="0"/>
              <a:t>: A JOINTLY-SCALED MULTILINGUAL LANGUAGE-IMAGE MODEL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605B86-2606-4F32-9B97-939A84BDB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48" y="2758970"/>
            <a:ext cx="3931810" cy="34494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52FFD10-2249-4EB3-9398-82F743B7A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847" y="2793406"/>
            <a:ext cx="3931811" cy="34149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2D802A2-28D5-43E4-A3CB-720E588E4F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1647" y="2889968"/>
            <a:ext cx="3931200" cy="32218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15F12E-6C5C-4D78-88B6-163AA8FE1A72}"/>
              </a:ext>
            </a:extLst>
          </p:cNvPr>
          <p:cNvSpPr txBox="1"/>
          <p:nvPr/>
        </p:nvSpPr>
        <p:spPr>
          <a:xfrm>
            <a:off x="348031" y="6208390"/>
            <a:ext cx="344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Visual question answering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7F2B11-4266-4FD8-BAFA-F9E216B6EB26}"/>
              </a:ext>
            </a:extLst>
          </p:cNvPr>
          <p:cNvSpPr txBox="1"/>
          <p:nvPr/>
        </p:nvSpPr>
        <p:spPr>
          <a:xfrm>
            <a:off x="4374078" y="6208390"/>
            <a:ext cx="344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Image captioning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044798-B954-4D5F-8941-8071FAA5FC64}"/>
              </a:ext>
            </a:extLst>
          </p:cNvPr>
          <p:cNvSpPr txBox="1"/>
          <p:nvPr/>
        </p:nvSpPr>
        <p:spPr>
          <a:xfrm>
            <a:off x="8485325" y="6208390"/>
            <a:ext cx="344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Scene-text-oriented examples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F5AF591-3BE6-4ED4-A9FB-0B299FBD07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0656" y="893849"/>
            <a:ext cx="43719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80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CC45B1E-21B0-44A4-B3B8-0849C37C4F55}"/>
              </a:ext>
            </a:extLst>
          </p:cNvPr>
          <p:cNvSpPr txBox="1"/>
          <p:nvPr/>
        </p:nvSpPr>
        <p:spPr>
          <a:xfrm>
            <a:off x="5978769" y="107722"/>
            <a:ext cx="6194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Liang, </a:t>
            </a:r>
            <a:r>
              <a:rPr lang="en-US" altLang="ko-KR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Youwei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"Rich human feedback for text-to-image generation." </a:t>
            </a:r>
            <a:r>
              <a:rPr lang="en-US" altLang="ko-KR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IEEE/CVF Conference on Computer Vision and Pattern Recognition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2024.</a:t>
            </a:r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6A58AD-354E-4E8A-AA91-C81A66A2B4B3}"/>
              </a:ext>
            </a:extLst>
          </p:cNvPr>
          <p:cNvSpPr txBox="1"/>
          <p:nvPr/>
        </p:nvSpPr>
        <p:spPr>
          <a:xfrm>
            <a:off x="515154" y="320881"/>
            <a:ext cx="507145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/>
              <a:t>Method </a:t>
            </a:r>
            <a:r>
              <a:rPr lang="en-US" altLang="ko-KR" sz="1600" i="1" dirty="0"/>
              <a:t>– Collecting rich human feedback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31D751-6A44-4854-B40D-4D57401C30F1}"/>
              </a:ext>
            </a:extLst>
          </p:cNvPr>
          <p:cNvSpPr txBox="1"/>
          <p:nvPr/>
        </p:nvSpPr>
        <p:spPr>
          <a:xfrm>
            <a:off x="517835" y="917550"/>
            <a:ext cx="6194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Data statistics of RichHF-18K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49B9AE-73F6-4E9A-967D-426BF175AF86}"/>
                  </a:ext>
                </a:extLst>
              </p:cNvPr>
              <p:cNvSpPr txBox="1"/>
              <p:nvPr/>
            </p:nvSpPr>
            <p:spPr>
              <a:xfrm>
                <a:off x="515154" y="1565274"/>
                <a:ext cx="11302441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standardize the scores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ko-KR" dirty="0"/>
                  <a:t> with the formula so that the scores lie in the range [0, 1] </a:t>
                </a:r>
              </a:p>
              <a:p>
                <a:r>
                  <a:rPr lang="en-US" altLang="ko-KR" b="0" dirty="0"/>
                  <a:t>	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)/(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=5, 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The distribution of scores is similar to a Gaussian distribution, but the plausibility and alignment scores have a slightly higher percentage of scores 1.0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The distribution of the collected scores ensures that we have a reasonable number of negative and positive samples for training a good reward model.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49B9AE-73F6-4E9A-967D-426BF175A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54" y="1565274"/>
                <a:ext cx="11302441" cy="2308324"/>
              </a:xfrm>
              <a:prstGeom prst="rect">
                <a:avLst/>
              </a:prstGeom>
              <a:blipFill>
                <a:blip r:embed="rId3"/>
                <a:stretch>
                  <a:fillRect l="-485" t="-1587" b="-3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EC42F5AB-BEBA-4A88-AE8F-FA5E0E01C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44" y="4102328"/>
            <a:ext cx="1167765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170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CC45B1E-21B0-44A4-B3B8-0849C37C4F55}"/>
              </a:ext>
            </a:extLst>
          </p:cNvPr>
          <p:cNvSpPr txBox="1"/>
          <p:nvPr/>
        </p:nvSpPr>
        <p:spPr>
          <a:xfrm>
            <a:off x="5978769" y="107722"/>
            <a:ext cx="6194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Liang, </a:t>
            </a:r>
            <a:r>
              <a:rPr lang="en-US" altLang="ko-KR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Youwei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"Rich human feedback for text-to-image generation." </a:t>
            </a:r>
            <a:r>
              <a:rPr lang="en-US" altLang="ko-KR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IEEE/CVF Conference on Computer Vision and Pattern Recognition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2024.</a:t>
            </a:r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6A58AD-354E-4E8A-AA91-C81A66A2B4B3}"/>
              </a:ext>
            </a:extLst>
          </p:cNvPr>
          <p:cNvSpPr txBox="1"/>
          <p:nvPr/>
        </p:nvSpPr>
        <p:spPr>
          <a:xfrm>
            <a:off x="515154" y="320881"/>
            <a:ext cx="507145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/>
              <a:t>Method </a:t>
            </a:r>
            <a:r>
              <a:rPr lang="en-US" altLang="ko-KR" sz="1600" i="1" dirty="0"/>
              <a:t>– Collecting rich human feedback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31D751-6A44-4854-B40D-4D57401C30F1}"/>
              </a:ext>
            </a:extLst>
          </p:cNvPr>
          <p:cNvSpPr txBox="1"/>
          <p:nvPr/>
        </p:nvSpPr>
        <p:spPr>
          <a:xfrm>
            <a:off x="517835" y="917550"/>
            <a:ext cx="6194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Data statistics of RichHF-18K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BADFD5-F6E9-4713-BCBC-4E24BCE5A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262" y="3895167"/>
            <a:ext cx="5705475" cy="2686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1845DA-6E42-48E4-8032-41B3ADF13695}"/>
                  </a:ext>
                </a:extLst>
              </p:cNvPr>
              <p:cNvSpPr txBox="1"/>
              <p:nvPr/>
            </p:nvSpPr>
            <p:spPr>
              <a:xfrm>
                <a:off x="1235311" y="1696600"/>
                <a:ext cx="9721376" cy="2352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Calculate the maximum difference between scores to analyze evaluation agreement between annotators</a:t>
                </a:r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𝑑𝑖𝑓𝑓</m:t>
                          </m:r>
                        </m:sub>
                      </m:sSub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𝑠𝑐𝑜𝑟𝑒𝑠</m:t>
                              </m:r>
                            </m:e>
                          </m:d>
                        </m:e>
                      </m:func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𝑠𝑐𝑜𝑟𝑒𝑠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  <a:p>
                <a:r>
                  <a:rPr lang="en-US" altLang="ko-KR" dirty="0"/>
                  <a:t>			where scores are the three score label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Approximately 25% of the sample has perfect annotator agreement and 85% has good annotator agreement(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𝑑𝑖𝑓𝑓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is less than or equal to 0.25 after the standardization or 1 in the 5-point Likert scale)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1845DA-6E42-48E4-8032-41B3ADF13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311" y="1696600"/>
                <a:ext cx="9721376" cy="2352824"/>
              </a:xfrm>
              <a:prstGeom prst="rect">
                <a:avLst/>
              </a:prstGeom>
              <a:blipFill>
                <a:blip r:embed="rId4"/>
                <a:stretch>
                  <a:fillRect l="-565" t="-1295" r="-627" b="-31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7396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3AA606-923B-48C5-A680-6FA9451EB7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043" y="1629469"/>
            <a:ext cx="10681913" cy="35990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C45B1E-21B0-44A4-B3B8-0849C37C4F55}"/>
              </a:ext>
            </a:extLst>
          </p:cNvPr>
          <p:cNvSpPr txBox="1"/>
          <p:nvPr/>
        </p:nvSpPr>
        <p:spPr>
          <a:xfrm>
            <a:off x="5978769" y="107722"/>
            <a:ext cx="6194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Liang, </a:t>
            </a:r>
            <a:r>
              <a:rPr lang="en-US" altLang="ko-KR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Youwei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"Rich human feedback for text-to-image generation." </a:t>
            </a:r>
            <a:r>
              <a:rPr lang="en-US" altLang="ko-KR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IEEE/CVF Conference on Computer Vision and Pattern Recognition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2024.</a:t>
            </a:r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35B4A-D9D3-4E07-9CA4-581ECCD6D1F3}"/>
              </a:ext>
            </a:extLst>
          </p:cNvPr>
          <p:cNvSpPr txBox="1"/>
          <p:nvPr/>
        </p:nvSpPr>
        <p:spPr>
          <a:xfrm>
            <a:off x="515154" y="320881"/>
            <a:ext cx="507145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/>
              <a:t>Method </a:t>
            </a:r>
            <a:r>
              <a:rPr lang="en-US" altLang="ko-KR" sz="1600" i="1" dirty="0"/>
              <a:t>– Predicting rich human feedback</a:t>
            </a:r>
            <a:endParaRPr lang="ko-KR" alt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E060B9-393D-40D7-B736-6815517A40A8}"/>
              </a:ext>
            </a:extLst>
          </p:cNvPr>
          <p:cNvSpPr txBox="1"/>
          <p:nvPr/>
        </p:nvSpPr>
        <p:spPr>
          <a:xfrm>
            <a:off x="755043" y="5426837"/>
            <a:ext cx="10194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Ex) Misaligned keyword sequence (_0 is</a:t>
            </a:r>
            <a:r>
              <a:rPr lang="ko-KR" altLang="en-US" dirty="0"/>
              <a:t> </a:t>
            </a:r>
            <a:r>
              <a:rPr lang="en-US" altLang="ko-KR" dirty="0"/>
              <a:t>special suffix for each misaligned token)</a:t>
            </a:r>
          </a:p>
          <a:p>
            <a:r>
              <a:rPr lang="en-US" altLang="ko-KR" dirty="0"/>
              <a:t>Image Input: Black cat image		T5X decoder prediction: Yellow_0 cat image</a:t>
            </a:r>
          </a:p>
          <a:p>
            <a:r>
              <a:rPr lang="en-US" altLang="ko-KR" dirty="0"/>
              <a:t>Text Input: Yellow cat image		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2141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CC45B1E-21B0-44A4-B3B8-0849C37C4F55}"/>
              </a:ext>
            </a:extLst>
          </p:cNvPr>
          <p:cNvSpPr txBox="1"/>
          <p:nvPr/>
        </p:nvSpPr>
        <p:spPr>
          <a:xfrm>
            <a:off x="5978769" y="107722"/>
            <a:ext cx="6194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Liang, </a:t>
            </a:r>
            <a:r>
              <a:rPr lang="en-US" altLang="ko-KR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Youwei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"Rich human feedback for text-to-image generation." </a:t>
            </a:r>
            <a:r>
              <a:rPr lang="en-US" altLang="ko-KR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IEEE/CVF Conference on Computer Vision and Pattern Recognition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2024.</a:t>
            </a:r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35B4A-D9D3-4E07-9CA4-581ECCD6D1F3}"/>
              </a:ext>
            </a:extLst>
          </p:cNvPr>
          <p:cNvSpPr txBox="1"/>
          <p:nvPr/>
        </p:nvSpPr>
        <p:spPr>
          <a:xfrm>
            <a:off x="515154" y="320881"/>
            <a:ext cx="507145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/>
              <a:t>Method </a:t>
            </a:r>
            <a:r>
              <a:rPr lang="en-US" altLang="ko-KR" sz="1600" i="1" dirty="0"/>
              <a:t>– Predicting rich human feedback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A164AB-FF8C-4DF8-9B2B-CF3EBEDDB4CE}"/>
              </a:ext>
            </a:extLst>
          </p:cNvPr>
          <p:cNvSpPr txBox="1"/>
          <p:nvPr/>
        </p:nvSpPr>
        <p:spPr>
          <a:xfrm>
            <a:off x="289529" y="1592534"/>
            <a:ext cx="4206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Text-to-Text Transfer Transformer: T5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084440-E694-4E4A-8700-2E2693FB6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29" y="2427472"/>
            <a:ext cx="6194079" cy="34762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5051C07-19F2-4085-B503-58521A219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3608" y="3294034"/>
            <a:ext cx="5534025" cy="17430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6D3DA9-3D3C-4E4E-A7C2-776E10435D36}"/>
              </a:ext>
            </a:extLst>
          </p:cNvPr>
          <p:cNvSpPr txBox="1"/>
          <p:nvPr/>
        </p:nvSpPr>
        <p:spPr>
          <a:xfrm>
            <a:off x="6483608" y="2676087"/>
            <a:ext cx="4206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T5X</a:t>
            </a:r>
          </a:p>
        </p:txBody>
      </p:sp>
    </p:spTree>
    <p:extLst>
      <p:ext uri="{BB962C8B-B14F-4D97-AF65-F5344CB8AC3E}">
        <p14:creationId xmlns:p14="http://schemas.microsoft.com/office/powerpoint/2010/main" val="3512836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3AA606-923B-48C5-A680-6FA9451EB7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043" y="1228217"/>
            <a:ext cx="10681913" cy="35990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C45B1E-21B0-44A4-B3B8-0849C37C4F55}"/>
              </a:ext>
            </a:extLst>
          </p:cNvPr>
          <p:cNvSpPr txBox="1"/>
          <p:nvPr/>
        </p:nvSpPr>
        <p:spPr>
          <a:xfrm>
            <a:off x="5978769" y="107722"/>
            <a:ext cx="6194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Liang, </a:t>
            </a:r>
            <a:r>
              <a:rPr lang="en-US" altLang="ko-KR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Youwei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"Rich human feedback for text-to-image generation." </a:t>
            </a:r>
            <a:r>
              <a:rPr lang="en-US" altLang="ko-KR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IEEE/CVF Conference on Computer Vision and Pattern Recognition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2024.</a:t>
            </a:r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35B4A-D9D3-4E07-9CA4-581ECCD6D1F3}"/>
              </a:ext>
            </a:extLst>
          </p:cNvPr>
          <p:cNvSpPr txBox="1"/>
          <p:nvPr/>
        </p:nvSpPr>
        <p:spPr>
          <a:xfrm>
            <a:off x="515154" y="320881"/>
            <a:ext cx="507145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/>
              <a:t>Method </a:t>
            </a:r>
            <a:r>
              <a:rPr lang="en-US" altLang="ko-KR" sz="1600" i="1" dirty="0"/>
              <a:t>– Predicting rich human feedback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65D9D8-EF6B-4D87-B011-D3A104D9DE71}"/>
              </a:ext>
            </a:extLst>
          </p:cNvPr>
          <p:cNvSpPr txBox="1"/>
          <p:nvPr/>
        </p:nvSpPr>
        <p:spPr>
          <a:xfrm>
            <a:off x="755043" y="5249455"/>
            <a:ext cx="10921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Two variants of this architecture: Multi-head (Blue box) and Augmented prompt(Green box).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E81006-5BBE-4349-A6AD-40940CC4BAC2}"/>
              </a:ext>
            </a:extLst>
          </p:cNvPr>
          <p:cNvSpPr/>
          <p:nvPr/>
        </p:nvSpPr>
        <p:spPr>
          <a:xfrm>
            <a:off x="7813964" y="1223159"/>
            <a:ext cx="1615044" cy="21375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48DD92-4C22-4504-AA40-A88541B341A8}"/>
              </a:ext>
            </a:extLst>
          </p:cNvPr>
          <p:cNvSpPr/>
          <p:nvPr/>
        </p:nvSpPr>
        <p:spPr>
          <a:xfrm>
            <a:off x="7823860" y="2527465"/>
            <a:ext cx="2448296" cy="21375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C8A4400-9DA2-404B-A180-24E5DD50B108}"/>
              </a:ext>
            </a:extLst>
          </p:cNvPr>
          <p:cNvSpPr/>
          <p:nvPr/>
        </p:nvSpPr>
        <p:spPr>
          <a:xfrm>
            <a:off x="7823860" y="3570493"/>
            <a:ext cx="1818904" cy="21375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166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CC45B1E-21B0-44A4-B3B8-0849C37C4F55}"/>
              </a:ext>
            </a:extLst>
          </p:cNvPr>
          <p:cNvSpPr txBox="1"/>
          <p:nvPr/>
        </p:nvSpPr>
        <p:spPr>
          <a:xfrm>
            <a:off x="5978769" y="107722"/>
            <a:ext cx="6194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Liang, </a:t>
            </a:r>
            <a:r>
              <a:rPr lang="en-US" altLang="ko-KR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Youwei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"Rich human feedback for text-to-image generation." </a:t>
            </a:r>
            <a:r>
              <a:rPr lang="en-US" altLang="ko-KR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IEEE/CVF Conference on Computer Vision and Pattern Recognition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2024.</a:t>
            </a:r>
            <a:endParaRPr lang="ko-KR" altLang="en-US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E25D90-CD7D-34DF-00B1-C88C892D02F3}"/>
              </a:ext>
            </a:extLst>
          </p:cNvPr>
          <p:cNvSpPr txBox="1"/>
          <p:nvPr/>
        </p:nvSpPr>
        <p:spPr>
          <a:xfrm>
            <a:off x="635099" y="1394966"/>
            <a:ext cx="1092180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This model is trained on the 16K RichHF-18K training samples. </a:t>
            </a:r>
          </a:p>
          <a:p>
            <a:endParaRPr lang="en-US" altLang="ko-KR" dirty="0"/>
          </a:p>
          <a:p>
            <a:r>
              <a:rPr lang="en-US" altLang="ko-KR" dirty="0"/>
              <a:t>The hyperparameters were tuned using the model performance on the 1K RichHF-18K validation set.</a:t>
            </a:r>
          </a:p>
          <a:p>
            <a:endParaRPr lang="en-US" altLang="ko-KR" dirty="0"/>
          </a:p>
          <a:p>
            <a:r>
              <a:rPr lang="en-US" altLang="ko-KR" dirty="0"/>
              <a:t>For score prediction tasks, report the Pearson linear correlation coefficient (PLCC) and Spearman rank correlation coefficient (SRCC), which are typical evaluation metrics for score predictions.</a:t>
            </a:r>
          </a:p>
          <a:p>
            <a:endParaRPr lang="en-US" altLang="ko-KR" dirty="0"/>
          </a:p>
          <a:p>
            <a:r>
              <a:rPr lang="en-US" altLang="ko-KR" dirty="0"/>
              <a:t>For heatmap prediction tasks, a straightforward way to evaluate the results would be to borrow standard saliency heatmap evaluation metrics such as NSS/KLD</a:t>
            </a:r>
          </a:p>
          <a:p>
            <a:endParaRPr lang="en-US" altLang="ko-KR" dirty="0"/>
          </a:p>
          <a:p>
            <a:r>
              <a:rPr lang="en-US" altLang="ko-KR" dirty="0"/>
              <a:t>However, these metrics cannot be applied directly in our case as all these metrics assume the ground truth heatmap is not empty; yet in our case, empty ground truth is possible (e.g., for artifact/implausibility heatmap, it means the image does not have any artifact/implausibility).</a:t>
            </a:r>
          </a:p>
          <a:p>
            <a:endParaRPr lang="en-US" altLang="ko-KR" dirty="0"/>
          </a:p>
          <a:p>
            <a:r>
              <a:rPr lang="en-US" altLang="ko-KR" dirty="0"/>
              <a:t>As such, we report MSE on all samples and on those with empty ground truth, respectively, and report saliency heatmap evaluation metrics like NSS/KLD/AUC-Judd/SIM/CC for the samples with non-empty ground truth.</a:t>
            </a:r>
          </a:p>
          <a:p>
            <a:endParaRPr lang="en-US" altLang="ko-KR" dirty="0"/>
          </a:p>
          <a:p>
            <a:r>
              <a:rPr lang="en-US" altLang="ko-KR" dirty="0"/>
              <a:t>Heatmap empty: photo-realistic        Heatmap non-empty: artificial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DA27F0-347B-D7EF-DC68-9EBCB2681196}"/>
              </a:ext>
            </a:extLst>
          </p:cNvPr>
          <p:cNvSpPr txBox="1"/>
          <p:nvPr/>
        </p:nvSpPr>
        <p:spPr>
          <a:xfrm>
            <a:off x="515153" y="320881"/>
            <a:ext cx="546361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/>
              <a:t>Experiments </a:t>
            </a:r>
            <a:r>
              <a:rPr lang="en-US" altLang="ko-KR" sz="1600" i="1" dirty="0"/>
              <a:t>– Predicting rich human feedback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81426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C3F0E81-D2A8-4104-951A-D59F9A9BD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7997" y="898869"/>
            <a:ext cx="3912133" cy="506025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931AE7-B009-46E5-A56F-F4EBDBC53424}"/>
              </a:ext>
            </a:extLst>
          </p:cNvPr>
          <p:cNvSpPr txBox="1"/>
          <p:nvPr/>
        </p:nvSpPr>
        <p:spPr>
          <a:xfrm>
            <a:off x="5153521" y="2828835"/>
            <a:ext cx="653334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Rich Human Feedback for Text-to-Image Generation</a:t>
            </a:r>
            <a:endParaRPr lang="en-US" altLang="ko-KR" dirty="0"/>
          </a:p>
          <a:p>
            <a:pPr algn="ctr"/>
            <a:r>
              <a:rPr lang="en-US" altLang="ko-KR" dirty="0"/>
              <a:t>CVPR 2024 </a:t>
            </a:r>
          </a:p>
          <a:p>
            <a:pPr algn="ctr"/>
            <a:r>
              <a:rPr lang="en-US" altLang="ko-KR" dirty="0"/>
              <a:t>Best paper</a:t>
            </a:r>
          </a:p>
          <a:p>
            <a:pPr algn="ctr"/>
            <a:r>
              <a:rPr lang="en-US" altLang="ko-KR" i="1" dirty="0"/>
              <a:t>University of California, Google Research</a:t>
            </a:r>
          </a:p>
        </p:txBody>
      </p:sp>
    </p:spTree>
    <p:extLst>
      <p:ext uri="{BB962C8B-B14F-4D97-AF65-F5344CB8AC3E}">
        <p14:creationId xmlns:p14="http://schemas.microsoft.com/office/powerpoint/2010/main" val="3469025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CC45B1E-21B0-44A4-B3B8-0849C37C4F55}"/>
              </a:ext>
            </a:extLst>
          </p:cNvPr>
          <p:cNvSpPr txBox="1"/>
          <p:nvPr/>
        </p:nvSpPr>
        <p:spPr>
          <a:xfrm>
            <a:off x="5978769" y="107722"/>
            <a:ext cx="6194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Liang, </a:t>
            </a:r>
            <a:r>
              <a:rPr lang="en-US" altLang="ko-KR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Youwei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"Rich human feedback for text-to-image generation." </a:t>
            </a:r>
            <a:r>
              <a:rPr lang="en-US" altLang="ko-KR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IEEE/CVF Conference on Computer Vision and Pattern Recognition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2024.</a:t>
            </a:r>
            <a:endParaRPr lang="ko-KR" altLang="en-US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E25D90-CD7D-34DF-00B1-C88C892D02F3}"/>
              </a:ext>
            </a:extLst>
          </p:cNvPr>
          <p:cNvSpPr txBox="1"/>
          <p:nvPr/>
        </p:nvSpPr>
        <p:spPr>
          <a:xfrm>
            <a:off x="635099" y="1582340"/>
            <a:ext cx="109218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For the misaligned keyword sequence prediction, we adopt the token-level precision, recall, and F1-score.</a:t>
            </a:r>
          </a:p>
          <a:p>
            <a:endParaRPr lang="en-US" altLang="ko-KR" dirty="0"/>
          </a:p>
          <a:p>
            <a:r>
              <a:rPr lang="en-US" altLang="ko-KR" dirty="0"/>
              <a:t>The comparison model used ResNet-50 and CLIP models, with ResNet-50 using multiple fully connected layer and deconvolution heads to predict the score and heatmaps. </a:t>
            </a:r>
          </a:p>
          <a:p>
            <a:r>
              <a:rPr lang="en-US" altLang="ko-KR" dirty="0"/>
              <a:t>CLIP used as the basis for calculating the image-to-text alignment score, and CLIP gradient was used as the basis for heatmap prediction.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DA27F0-347B-D7EF-DC68-9EBCB2681196}"/>
              </a:ext>
            </a:extLst>
          </p:cNvPr>
          <p:cNvSpPr txBox="1"/>
          <p:nvPr/>
        </p:nvSpPr>
        <p:spPr>
          <a:xfrm>
            <a:off x="515153" y="320881"/>
            <a:ext cx="546361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/>
              <a:t>Experiments </a:t>
            </a:r>
            <a:r>
              <a:rPr lang="en-US" altLang="ko-KR" sz="1600" i="1" dirty="0"/>
              <a:t>– Predicting rich human feedback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D851C4-5502-4507-A89C-2114CEC4A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416" y="3613665"/>
            <a:ext cx="5808704" cy="319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79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CC45B1E-21B0-44A4-B3B8-0849C37C4F55}"/>
              </a:ext>
            </a:extLst>
          </p:cNvPr>
          <p:cNvSpPr txBox="1"/>
          <p:nvPr/>
        </p:nvSpPr>
        <p:spPr>
          <a:xfrm>
            <a:off x="5978769" y="107722"/>
            <a:ext cx="6194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Liang, </a:t>
            </a:r>
            <a:r>
              <a:rPr lang="en-US" altLang="ko-KR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Youwei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"Rich human feedback for text-to-image generation." </a:t>
            </a:r>
            <a:r>
              <a:rPr lang="en-US" altLang="ko-KR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IEEE/CVF Conference on Computer Vision and Pattern Recognition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2024.</a:t>
            </a:r>
            <a:endParaRPr lang="ko-KR" altLang="en-US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DA27F0-347B-D7EF-DC68-9EBCB2681196}"/>
              </a:ext>
            </a:extLst>
          </p:cNvPr>
          <p:cNvSpPr txBox="1"/>
          <p:nvPr/>
        </p:nvSpPr>
        <p:spPr>
          <a:xfrm>
            <a:off x="515153" y="320881"/>
            <a:ext cx="546361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/>
              <a:t>Experiments </a:t>
            </a:r>
            <a:r>
              <a:rPr lang="en-US" altLang="ko-KR" sz="1600" i="1" dirty="0"/>
              <a:t>– Predicting rich human feedback</a:t>
            </a:r>
            <a:endParaRPr lang="ko-KR" alt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FDA8C8-7B59-4238-930A-C94075554A11}"/>
              </a:ext>
            </a:extLst>
          </p:cNvPr>
          <p:cNvSpPr txBox="1"/>
          <p:nvPr/>
        </p:nvSpPr>
        <p:spPr>
          <a:xfrm>
            <a:off x="515153" y="1603169"/>
            <a:ext cx="7897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PLCC:</a:t>
            </a:r>
            <a:r>
              <a:rPr lang="ko-KR" altLang="en-US" dirty="0"/>
              <a:t> </a:t>
            </a:r>
            <a:r>
              <a:rPr lang="en-US" altLang="ko-KR" dirty="0"/>
              <a:t>A metric that indicates the linear correlation between two images.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20DF99-7F36-46A3-9DA9-E8F49A08510A}"/>
              </a:ext>
            </a:extLst>
          </p:cNvPr>
          <p:cNvSpPr txBox="1"/>
          <p:nvPr/>
        </p:nvSpPr>
        <p:spPr>
          <a:xfrm>
            <a:off x="515153" y="2123704"/>
            <a:ext cx="7897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SRCC:</a:t>
            </a:r>
            <a:r>
              <a:rPr lang="ko-KR" altLang="en-US" dirty="0"/>
              <a:t> </a:t>
            </a:r>
            <a:r>
              <a:rPr lang="en-US" altLang="ko-KR" dirty="0"/>
              <a:t>A metric that evaluates how well the order of pixel values or features is preserved between two images.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2A7AEB-B273-4DA9-A316-925BBC0A08C9}"/>
              </a:ext>
            </a:extLst>
          </p:cNvPr>
          <p:cNvSpPr txBox="1"/>
          <p:nvPr/>
        </p:nvSpPr>
        <p:spPr>
          <a:xfrm>
            <a:off x="515153" y="2923768"/>
            <a:ext cx="7897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CC:</a:t>
            </a:r>
            <a:r>
              <a:rPr lang="ko-KR" altLang="en-US" dirty="0"/>
              <a:t> </a:t>
            </a:r>
            <a:r>
              <a:rPr lang="en-US" altLang="ko-KR" dirty="0"/>
              <a:t>A metric that represents the overall correlation between two images.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D2F6CA-C1F8-450F-A1AB-93A039156852}"/>
              </a:ext>
            </a:extLst>
          </p:cNvPr>
          <p:cNvSpPr txBox="1"/>
          <p:nvPr/>
        </p:nvSpPr>
        <p:spPr>
          <a:xfrm>
            <a:off x="515153" y="3446833"/>
            <a:ext cx="7897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KLD:</a:t>
            </a:r>
            <a:r>
              <a:rPr lang="ko-KR" altLang="en-US" dirty="0"/>
              <a:t> </a:t>
            </a:r>
            <a:r>
              <a:rPr lang="en-US" altLang="ko-KR" dirty="0"/>
              <a:t>A metric that quantifies the difference between the probability distributions of two images.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301BE-3FE4-4A95-9E32-CA0C617A2BD0}"/>
              </a:ext>
            </a:extLst>
          </p:cNvPr>
          <p:cNvSpPr txBox="1"/>
          <p:nvPr/>
        </p:nvSpPr>
        <p:spPr>
          <a:xfrm>
            <a:off x="515153" y="4246897"/>
            <a:ext cx="833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SSIM:</a:t>
            </a:r>
            <a:r>
              <a:rPr lang="ko-KR" altLang="en-US" dirty="0"/>
              <a:t> </a:t>
            </a:r>
            <a:r>
              <a:rPr lang="en-US" altLang="ko-KR" dirty="0"/>
              <a:t>A metric that assesses the structural similarity between two images.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92652B-EC52-424E-B0EB-6D0D7850EC33}"/>
              </a:ext>
            </a:extLst>
          </p:cNvPr>
          <p:cNvSpPr txBox="1"/>
          <p:nvPr/>
        </p:nvSpPr>
        <p:spPr>
          <a:xfrm>
            <a:off x="515153" y="4831595"/>
            <a:ext cx="7897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NSS:</a:t>
            </a:r>
            <a:r>
              <a:rPr lang="ko-KR" altLang="en-US" dirty="0"/>
              <a:t> </a:t>
            </a:r>
            <a:r>
              <a:rPr lang="en-US" altLang="ko-KR" dirty="0"/>
              <a:t>A metric that measures how well the visual attention pattern predicted by a model matches actual human attention.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F39BFF-7696-4285-8501-299216351C58}"/>
              </a:ext>
            </a:extLst>
          </p:cNvPr>
          <p:cNvSpPr txBox="1"/>
          <p:nvPr/>
        </p:nvSpPr>
        <p:spPr>
          <a:xfrm>
            <a:off x="515153" y="5693292"/>
            <a:ext cx="7897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AUC-Judd:</a:t>
            </a:r>
            <a:r>
              <a:rPr lang="ko-KR" altLang="en-US" dirty="0"/>
              <a:t> </a:t>
            </a:r>
            <a:r>
              <a:rPr lang="en-US" altLang="ko-KR" dirty="0"/>
              <a:t>A metric that evaluates how well the predicted attention regions match the actual attention regions.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1776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CC45B1E-21B0-44A4-B3B8-0849C37C4F55}"/>
              </a:ext>
            </a:extLst>
          </p:cNvPr>
          <p:cNvSpPr txBox="1"/>
          <p:nvPr/>
        </p:nvSpPr>
        <p:spPr>
          <a:xfrm>
            <a:off x="5978769" y="107722"/>
            <a:ext cx="6194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Liang, </a:t>
            </a:r>
            <a:r>
              <a:rPr lang="en-US" altLang="ko-KR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Youwei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"Rich human feedback for text-to-image generation." </a:t>
            </a:r>
            <a:r>
              <a:rPr lang="en-US" altLang="ko-KR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IEEE/CVF Conference on Computer Vision and Pattern Recognition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2024.</a:t>
            </a:r>
            <a:endParaRPr lang="ko-KR" altLang="en-US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C96589-9F6E-B89B-6DA0-E767A5825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3922" y="1197243"/>
            <a:ext cx="10004155" cy="25581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29F8E92-741A-9977-E70A-E60A1F0047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5753" y="4170044"/>
            <a:ext cx="10040494" cy="21373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6C5DE1-D3A2-BB1C-6735-4369F29A6BE4}"/>
              </a:ext>
            </a:extLst>
          </p:cNvPr>
          <p:cNvSpPr txBox="1"/>
          <p:nvPr/>
        </p:nvSpPr>
        <p:spPr>
          <a:xfrm>
            <a:off x="515153" y="320881"/>
            <a:ext cx="546361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/>
              <a:t>Experiments </a:t>
            </a:r>
            <a:r>
              <a:rPr lang="en-US" altLang="ko-KR" sz="1600" i="1" dirty="0"/>
              <a:t>– Predicting rich human feedback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61804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CC45B1E-21B0-44A4-B3B8-0849C37C4F55}"/>
              </a:ext>
            </a:extLst>
          </p:cNvPr>
          <p:cNvSpPr txBox="1"/>
          <p:nvPr/>
        </p:nvSpPr>
        <p:spPr>
          <a:xfrm>
            <a:off x="5978769" y="107722"/>
            <a:ext cx="6194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Liang, </a:t>
            </a:r>
            <a:r>
              <a:rPr lang="en-US" altLang="ko-KR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Youwei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"Rich human feedback for text-to-image generation." </a:t>
            </a:r>
            <a:r>
              <a:rPr lang="en-US" altLang="ko-KR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IEEE/CVF Conference on Computer Vision and Pattern Recognition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2024.</a:t>
            </a:r>
            <a:endParaRPr lang="ko-KR" altLang="en-US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D9AEE7-0132-5279-24C2-9DE3A1132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1797" y="1555967"/>
            <a:ext cx="9748405" cy="19122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3F2638-3985-6AFD-D308-DDA4C69FB3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9076" y="4241655"/>
            <a:ext cx="7593846" cy="19289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DA384E-55F5-FEF7-8BC6-A4494CF5F728}"/>
              </a:ext>
            </a:extLst>
          </p:cNvPr>
          <p:cNvSpPr txBox="1"/>
          <p:nvPr/>
        </p:nvSpPr>
        <p:spPr>
          <a:xfrm>
            <a:off x="515153" y="320881"/>
            <a:ext cx="546361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/>
              <a:t>Experiments </a:t>
            </a:r>
            <a:r>
              <a:rPr lang="en-US" altLang="ko-KR" sz="1600" i="1" dirty="0"/>
              <a:t>– Predicting rich human feedback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00547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CC45B1E-21B0-44A4-B3B8-0849C37C4F55}"/>
              </a:ext>
            </a:extLst>
          </p:cNvPr>
          <p:cNvSpPr txBox="1"/>
          <p:nvPr/>
        </p:nvSpPr>
        <p:spPr>
          <a:xfrm>
            <a:off x="5978769" y="107722"/>
            <a:ext cx="6194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Liang, </a:t>
            </a:r>
            <a:r>
              <a:rPr lang="en-US" altLang="ko-KR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Youwei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"Rich human feedback for text-to-image generation." </a:t>
            </a:r>
            <a:r>
              <a:rPr lang="en-US" altLang="ko-KR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IEEE/CVF Conference on Computer Vision and Pattern Recognition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2024.</a:t>
            </a:r>
            <a:endParaRPr lang="ko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120BA0-FD83-8961-214A-7B89400B4549}"/>
              </a:ext>
            </a:extLst>
          </p:cNvPr>
          <p:cNvSpPr txBox="1"/>
          <p:nvPr/>
        </p:nvSpPr>
        <p:spPr>
          <a:xfrm>
            <a:off x="515153" y="320881"/>
            <a:ext cx="546361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/>
              <a:t>Experiments </a:t>
            </a:r>
            <a:r>
              <a:rPr lang="en-US" altLang="ko-KR" sz="1600" i="1" dirty="0"/>
              <a:t>– Predicting rich human feedback</a:t>
            </a:r>
            <a:endParaRPr lang="ko-KR" altLang="en-US" sz="1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33ECFAF-A925-1FE8-4A23-CFC2E4707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1143" y="1277607"/>
            <a:ext cx="10069714" cy="430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293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CC45B1E-21B0-44A4-B3B8-0849C37C4F55}"/>
              </a:ext>
            </a:extLst>
          </p:cNvPr>
          <p:cNvSpPr txBox="1"/>
          <p:nvPr/>
        </p:nvSpPr>
        <p:spPr>
          <a:xfrm>
            <a:off x="5978769" y="107722"/>
            <a:ext cx="6194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Liang, </a:t>
            </a:r>
            <a:r>
              <a:rPr lang="en-US" altLang="ko-KR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Youwei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"Rich human feedback for text-to-image generation." </a:t>
            </a:r>
            <a:r>
              <a:rPr lang="en-US" altLang="ko-KR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IEEE/CVF Conference on Computer Vision and Pattern Recognition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2024.</a:t>
            </a:r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F9D4BF-571E-48C2-A8A0-07B1973EC8EE}"/>
              </a:ext>
            </a:extLst>
          </p:cNvPr>
          <p:cNvSpPr txBox="1"/>
          <p:nvPr/>
        </p:nvSpPr>
        <p:spPr>
          <a:xfrm>
            <a:off x="515154" y="320881"/>
            <a:ext cx="546361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/>
              <a:t>Learning</a:t>
            </a:r>
            <a:r>
              <a:rPr lang="ko-KR" altLang="en-US" sz="2400" dirty="0"/>
              <a:t> </a:t>
            </a:r>
            <a:r>
              <a:rPr lang="en-US" altLang="ko-KR" sz="2400" dirty="0"/>
              <a:t>from</a:t>
            </a:r>
            <a:r>
              <a:rPr lang="ko-KR" altLang="en-US" sz="2400" dirty="0"/>
              <a:t> </a:t>
            </a:r>
            <a:r>
              <a:rPr lang="en-US" altLang="ko-KR" sz="2400" dirty="0"/>
              <a:t>rich</a:t>
            </a:r>
            <a:r>
              <a:rPr lang="ko-KR" altLang="en-US" sz="2400" dirty="0"/>
              <a:t> </a:t>
            </a:r>
            <a:r>
              <a:rPr lang="en-US" altLang="ko-KR" sz="2400" dirty="0"/>
              <a:t>human</a:t>
            </a:r>
            <a:r>
              <a:rPr lang="ko-KR" altLang="en-US" sz="2400" dirty="0"/>
              <a:t> </a:t>
            </a:r>
            <a:r>
              <a:rPr lang="en-US" altLang="ko-KR" sz="2400" dirty="0"/>
              <a:t>feedback</a:t>
            </a:r>
            <a:endParaRPr lang="ko-KR" alt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AAEDD-E660-21D3-0042-1ECA7B24B22A}"/>
              </a:ext>
            </a:extLst>
          </p:cNvPr>
          <p:cNvSpPr txBox="1"/>
          <p:nvPr/>
        </p:nvSpPr>
        <p:spPr>
          <a:xfrm>
            <a:off x="932504" y="1997839"/>
            <a:ext cx="103269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Investigate whether the predicted rich human feedback (e.g., scores and heatmaps) can be used to improve image generation.</a:t>
            </a:r>
          </a:p>
          <a:p>
            <a:endParaRPr lang="en-US" altLang="ko-KR" dirty="0"/>
          </a:p>
          <a:p>
            <a:r>
              <a:rPr lang="en-US" altLang="ko-KR" dirty="0"/>
              <a:t>Generated 8 images for each of 12,564 prompts using pre-trained Muse models.</a:t>
            </a:r>
          </a:p>
          <a:p>
            <a:endParaRPr lang="en-US" altLang="ko-KR" dirty="0"/>
          </a:p>
          <a:p>
            <a:r>
              <a:rPr lang="en-US" altLang="ko-KR" dirty="0"/>
              <a:t>Predict the RAHF score for each image, and if the highest score for an image is above a certain threshold, add that image to the finetuning dataset</a:t>
            </a:r>
          </a:p>
          <a:p>
            <a:endParaRPr lang="en-US" altLang="ko-KR" dirty="0"/>
          </a:p>
          <a:p>
            <a:r>
              <a:rPr lang="en-US" altLang="ko-KR" dirty="0"/>
              <a:t>The Muse model is then finetuned with this dataset. This approach could be viewed as a simplified version of Direct Preference Optimization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1441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CC45B1E-21B0-44A4-B3B8-0849C37C4F55}"/>
              </a:ext>
            </a:extLst>
          </p:cNvPr>
          <p:cNvSpPr txBox="1"/>
          <p:nvPr/>
        </p:nvSpPr>
        <p:spPr>
          <a:xfrm>
            <a:off x="5978769" y="107722"/>
            <a:ext cx="6194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Liang, </a:t>
            </a:r>
            <a:r>
              <a:rPr lang="en-US" altLang="ko-KR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Youwei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"Rich human feedback for text-to-image generation." </a:t>
            </a:r>
            <a:r>
              <a:rPr lang="en-US" altLang="ko-KR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IEEE/CVF Conference on Computer Vision and Pattern Recognition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2024.</a:t>
            </a:r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F9D4BF-571E-48C2-A8A0-07B1973EC8EE}"/>
              </a:ext>
            </a:extLst>
          </p:cNvPr>
          <p:cNvSpPr txBox="1"/>
          <p:nvPr/>
        </p:nvSpPr>
        <p:spPr>
          <a:xfrm>
            <a:off x="515154" y="320881"/>
            <a:ext cx="546361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/>
              <a:t>Learning</a:t>
            </a:r>
            <a:r>
              <a:rPr lang="ko-KR" altLang="en-US" sz="2400" dirty="0"/>
              <a:t> </a:t>
            </a:r>
            <a:r>
              <a:rPr lang="en-US" altLang="ko-KR" sz="2400" dirty="0"/>
              <a:t>from</a:t>
            </a:r>
            <a:r>
              <a:rPr lang="ko-KR" altLang="en-US" sz="2400" dirty="0"/>
              <a:t> </a:t>
            </a:r>
            <a:r>
              <a:rPr lang="en-US" altLang="ko-KR" sz="2400" dirty="0"/>
              <a:t>rich</a:t>
            </a:r>
            <a:r>
              <a:rPr lang="ko-KR" altLang="en-US" sz="2400" dirty="0"/>
              <a:t> </a:t>
            </a:r>
            <a:r>
              <a:rPr lang="en-US" altLang="ko-KR" sz="2400" dirty="0"/>
              <a:t>human</a:t>
            </a:r>
            <a:r>
              <a:rPr lang="ko-KR" altLang="en-US" sz="2400" dirty="0"/>
              <a:t> </a:t>
            </a:r>
            <a:r>
              <a:rPr lang="en-US" altLang="ko-KR" sz="2400" dirty="0"/>
              <a:t>feedback</a:t>
            </a:r>
            <a:endParaRPr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12CA21-540B-2FC7-6718-50DCD540E63D}"/>
              </a:ext>
            </a:extLst>
          </p:cNvPr>
          <p:cNvSpPr txBox="1"/>
          <p:nvPr/>
        </p:nvSpPr>
        <p:spPr>
          <a:xfrm>
            <a:off x="1363683" y="1911377"/>
            <a:ext cx="94646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Create an image using 100 new prompts, and ask six annotators to compare two images side-by-side, one from Muse and one from the fine-tuned Muse. </a:t>
            </a:r>
          </a:p>
          <a:p>
            <a:endParaRPr lang="en-US" altLang="ko-KR" dirty="0"/>
          </a:p>
          <a:p>
            <a:r>
              <a:rPr lang="en-US" altLang="ko-KR" dirty="0"/>
              <a:t>Left side: fine-tuned Muse,     Right side: original Muse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B90EB0-7033-FF13-6A80-36B1598D0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594" y="3429000"/>
            <a:ext cx="661035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39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CC45B1E-21B0-44A4-B3B8-0849C37C4F55}"/>
              </a:ext>
            </a:extLst>
          </p:cNvPr>
          <p:cNvSpPr txBox="1"/>
          <p:nvPr/>
        </p:nvSpPr>
        <p:spPr>
          <a:xfrm>
            <a:off x="5978769" y="107722"/>
            <a:ext cx="6194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Liang, </a:t>
            </a:r>
            <a:r>
              <a:rPr lang="en-US" altLang="ko-KR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Youwei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"Rich human feedback for text-to-image generation." </a:t>
            </a:r>
            <a:r>
              <a:rPr lang="en-US" altLang="ko-KR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IEEE/CVF Conference on Computer Vision and Pattern Recognition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2024.</a:t>
            </a:r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F9D4BF-571E-48C2-A8A0-07B1973EC8EE}"/>
              </a:ext>
            </a:extLst>
          </p:cNvPr>
          <p:cNvSpPr txBox="1"/>
          <p:nvPr/>
        </p:nvSpPr>
        <p:spPr>
          <a:xfrm>
            <a:off x="515154" y="320881"/>
            <a:ext cx="546361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/>
              <a:t>Learning</a:t>
            </a:r>
            <a:r>
              <a:rPr lang="ko-KR" altLang="en-US" sz="2400" dirty="0"/>
              <a:t> </a:t>
            </a:r>
            <a:r>
              <a:rPr lang="en-US" altLang="ko-KR" sz="2400" dirty="0"/>
              <a:t>from</a:t>
            </a:r>
            <a:r>
              <a:rPr lang="ko-KR" altLang="en-US" sz="2400" dirty="0"/>
              <a:t> </a:t>
            </a:r>
            <a:r>
              <a:rPr lang="en-US" altLang="ko-KR" sz="2400" dirty="0"/>
              <a:t>rich</a:t>
            </a:r>
            <a:r>
              <a:rPr lang="ko-KR" altLang="en-US" sz="2400" dirty="0"/>
              <a:t> </a:t>
            </a:r>
            <a:r>
              <a:rPr lang="en-US" altLang="ko-KR" sz="2400" dirty="0"/>
              <a:t>human</a:t>
            </a:r>
            <a:r>
              <a:rPr lang="ko-KR" altLang="en-US" sz="2400" dirty="0"/>
              <a:t> </a:t>
            </a:r>
            <a:r>
              <a:rPr lang="en-US" altLang="ko-KR" sz="2400" dirty="0"/>
              <a:t>feedback</a:t>
            </a:r>
            <a:endParaRPr lang="ko-KR" altLang="en-US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099C6D-5143-5A43-4284-23DF59953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29" y="1495551"/>
            <a:ext cx="11013141" cy="386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669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CC45B1E-21B0-44A4-B3B8-0849C37C4F55}"/>
              </a:ext>
            </a:extLst>
          </p:cNvPr>
          <p:cNvSpPr txBox="1"/>
          <p:nvPr/>
        </p:nvSpPr>
        <p:spPr>
          <a:xfrm>
            <a:off x="5978769" y="107722"/>
            <a:ext cx="6194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Liang, </a:t>
            </a:r>
            <a:r>
              <a:rPr lang="en-US" altLang="ko-KR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Youwei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"Rich human feedback for text-to-image generation." </a:t>
            </a:r>
            <a:r>
              <a:rPr lang="en-US" altLang="ko-KR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IEEE/CVF Conference on Computer Vision and Pattern Recognition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2024.</a:t>
            </a:r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F9D4BF-571E-48C2-A8A0-07B1973EC8EE}"/>
              </a:ext>
            </a:extLst>
          </p:cNvPr>
          <p:cNvSpPr txBox="1"/>
          <p:nvPr/>
        </p:nvSpPr>
        <p:spPr>
          <a:xfrm>
            <a:off x="515154" y="320881"/>
            <a:ext cx="546361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/>
              <a:t>Learning</a:t>
            </a:r>
            <a:r>
              <a:rPr lang="ko-KR" altLang="en-US" sz="2400" dirty="0"/>
              <a:t> </a:t>
            </a:r>
            <a:r>
              <a:rPr lang="en-US" altLang="ko-KR" sz="2400" dirty="0"/>
              <a:t>from</a:t>
            </a:r>
            <a:r>
              <a:rPr lang="ko-KR" altLang="en-US" sz="2400" dirty="0"/>
              <a:t> </a:t>
            </a:r>
            <a:r>
              <a:rPr lang="en-US" altLang="ko-KR" sz="2400" dirty="0"/>
              <a:t>rich</a:t>
            </a:r>
            <a:r>
              <a:rPr lang="ko-KR" altLang="en-US" sz="2400" dirty="0"/>
              <a:t> </a:t>
            </a:r>
            <a:r>
              <a:rPr lang="en-US" altLang="ko-KR" sz="2400" dirty="0"/>
              <a:t>human</a:t>
            </a:r>
            <a:r>
              <a:rPr lang="ko-KR" altLang="en-US" sz="2400" dirty="0"/>
              <a:t> </a:t>
            </a:r>
            <a:r>
              <a:rPr lang="en-US" altLang="ko-KR" sz="2400" dirty="0"/>
              <a:t>feedback</a:t>
            </a:r>
            <a:endParaRPr lang="ko-KR" altLang="en-US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099C6D-5143-5A43-4284-23DF59953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3109" y="995705"/>
            <a:ext cx="9025781" cy="485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041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7767E3-510A-439E-B89E-13A42A17D676}"/>
              </a:ext>
            </a:extLst>
          </p:cNvPr>
          <p:cNvSpPr txBox="1"/>
          <p:nvPr/>
        </p:nvSpPr>
        <p:spPr>
          <a:xfrm>
            <a:off x="515154" y="320881"/>
            <a:ext cx="358032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/>
              <a:t>Conclusion</a:t>
            </a:r>
            <a:endParaRPr lang="ko-KR" alt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2E3C3C-3C68-7FCD-BBE5-D27C4310C73B}"/>
              </a:ext>
            </a:extLst>
          </p:cNvPr>
          <p:cNvSpPr txBox="1"/>
          <p:nvPr/>
        </p:nvSpPr>
        <p:spPr>
          <a:xfrm>
            <a:off x="689377" y="1628507"/>
            <a:ext cx="1081324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Why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I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reviewed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this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paper?</a:t>
            </a:r>
          </a:p>
          <a:p>
            <a:r>
              <a:rPr lang="en-US" altLang="ko-KR" sz="2400" b="1" dirty="0"/>
              <a:t>I think that…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It</a:t>
            </a:r>
            <a:r>
              <a:rPr lang="ko-KR" altLang="en-US" dirty="0"/>
              <a:t> </a:t>
            </a:r>
            <a:r>
              <a:rPr lang="en-US" altLang="ko-KR" dirty="0"/>
              <a:t>is</a:t>
            </a:r>
            <a:r>
              <a:rPr lang="ko-KR" altLang="en-US" dirty="0"/>
              <a:t> </a:t>
            </a:r>
            <a:r>
              <a:rPr lang="en-US" altLang="ko-KR" dirty="0"/>
              <a:t>very</a:t>
            </a:r>
            <a:r>
              <a:rPr lang="ko-KR" altLang="en-US" dirty="0"/>
              <a:t> </a:t>
            </a:r>
            <a:r>
              <a:rPr lang="en-US" altLang="ko-KR" dirty="0"/>
              <a:t>important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create</a:t>
            </a:r>
            <a:r>
              <a:rPr lang="ko-KR" altLang="en-US" dirty="0"/>
              <a:t> </a:t>
            </a:r>
            <a:r>
              <a:rPr lang="en-US" altLang="ko-KR" dirty="0"/>
              <a:t>realistic</a:t>
            </a:r>
            <a:r>
              <a:rPr lang="ko-KR" altLang="en-US" dirty="0"/>
              <a:t> </a:t>
            </a:r>
            <a:r>
              <a:rPr lang="en-US" altLang="ko-KR" dirty="0"/>
              <a:t>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This paper demonstrates the use of rich human feedback to create realistic image datasets and improve performance on existing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It would be nice to have this rich human feedback, but I think it would take too much time and money.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 think that by providing some sort of guide image and applying reinforcement learning to the model, we can create realistic images with less human effort.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59213E-7BA6-44CE-BCFA-7C0CB6A7E832}"/>
              </a:ext>
            </a:extLst>
          </p:cNvPr>
          <p:cNvSpPr txBox="1"/>
          <p:nvPr/>
        </p:nvSpPr>
        <p:spPr>
          <a:xfrm>
            <a:off x="5978769" y="107722"/>
            <a:ext cx="6194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Liang, </a:t>
            </a:r>
            <a:r>
              <a:rPr lang="en-US" altLang="ko-KR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Youwei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"Rich human feedback for text-to-image generation." </a:t>
            </a:r>
            <a:r>
              <a:rPr lang="en-US" altLang="ko-KR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IEEE/CVF Conference on Computer Vision and Pattern Recognition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2024.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22304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7767E3-510A-439E-B89E-13A42A17D676}"/>
              </a:ext>
            </a:extLst>
          </p:cNvPr>
          <p:cNvSpPr txBox="1"/>
          <p:nvPr/>
        </p:nvSpPr>
        <p:spPr>
          <a:xfrm>
            <a:off x="515154" y="320881"/>
            <a:ext cx="358032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/>
              <a:t>Contents</a:t>
            </a:r>
            <a:endParaRPr lang="ko-KR" alt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87344D-D267-B358-433F-A57FB2E611D0}"/>
              </a:ext>
            </a:extLst>
          </p:cNvPr>
          <p:cNvSpPr txBox="1"/>
          <p:nvPr/>
        </p:nvSpPr>
        <p:spPr>
          <a:xfrm>
            <a:off x="2048435" y="1690062"/>
            <a:ext cx="809512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/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/>
              <a:t>Method - Collecting rich human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/>
              <a:t>Method - Predicting rich human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/>
              <a:t>Experiments - Predicting rich human feedback</a:t>
            </a:r>
            <a:endParaRPr lang="ko-KR" alt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/>
              <a:t>Learning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from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rich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human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feedback</a:t>
            </a:r>
            <a:endParaRPr lang="ko-KR" alt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/>
              <a:t>Conclusion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44615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3914E4-2377-4097-8DE8-7BA3B4DB338D}"/>
              </a:ext>
            </a:extLst>
          </p:cNvPr>
          <p:cNvSpPr txBox="1"/>
          <p:nvPr/>
        </p:nvSpPr>
        <p:spPr>
          <a:xfrm>
            <a:off x="2076450" y="3105834"/>
            <a:ext cx="803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/>
              <a:t>Thank you!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524484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7767E3-510A-439E-B89E-13A42A17D676}"/>
              </a:ext>
            </a:extLst>
          </p:cNvPr>
          <p:cNvSpPr txBox="1"/>
          <p:nvPr/>
        </p:nvSpPr>
        <p:spPr>
          <a:xfrm>
            <a:off x="515154" y="320881"/>
            <a:ext cx="358032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/>
              <a:t>Introduction</a:t>
            </a:r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548699-3F1F-427A-A795-844C83A81BFA}"/>
              </a:ext>
            </a:extLst>
          </p:cNvPr>
          <p:cNvSpPr txBox="1"/>
          <p:nvPr/>
        </p:nvSpPr>
        <p:spPr>
          <a:xfrm>
            <a:off x="5978769" y="107722"/>
            <a:ext cx="6194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Liang, </a:t>
            </a:r>
            <a:r>
              <a:rPr lang="en-US" altLang="ko-KR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Youwei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"Rich human feedback for text-to-image generation." </a:t>
            </a:r>
            <a:r>
              <a:rPr lang="en-US" altLang="ko-KR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IEEE/CVF Conference on Computer Vision and Pattern Recognition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2024.</a:t>
            </a:r>
            <a:endParaRPr lang="ko-KR" altLang="en-US" sz="1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789E2B-2EDA-4A12-8B1E-DC750BFDC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423" y="3797291"/>
            <a:ext cx="7500263" cy="293467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8E98A74-9848-DD67-7DBE-8E5D3084C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154" y="993340"/>
            <a:ext cx="7837815" cy="28039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33957B-E83A-7693-A315-2AF37B7274ED}"/>
              </a:ext>
            </a:extLst>
          </p:cNvPr>
          <p:cNvSpPr txBox="1"/>
          <p:nvPr/>
        </p:nvSpPr>
        <p:spPr>
          <a:xfrm>
            <a:off x="8352969" y="2210649"/>
            <a:ext cx="246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Stable Diffusion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9A4C6B-5428-CBD8-BA18-9BFBCDB63D9C}"/>
              </a:ext>
            </a:extLst>
          </p:cNvPr>
          <p:cNvSpPr txBox="1"/>
          <p:nvPr/>
        </p:nvSpPr>
        <p:spPr>
          <a:xfrm>
            <a:off x="2066543" y="5079960"/>
            <a:ext cx="246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Imagen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0817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7767E3-510A-439E-B89E-13A42A17D676}"/>
              </a:ext>
            </a:extLst>
          </p:cNvPr>
          <p:cNvSpPr txBox="1"/>
          <p:nvPr/>
        </p:nvSpPr>
        <p:spPr>
          <a:xfrm>
            <a:off x="515154" y="320881"/>
            <a:ext cx="358032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/>
              <a:t>Introduction</a:t>
            </a:r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548699-3F1F-427A-A795-844C83A81BFA}"/>
              </a:ext>
            </a:extLst>
          </p:cNvPr>
          <p:cNvSpPr txBox="1"/>
          <p:nvPr/>
        </p:nvSpPr>
        <p:spPr>
          <a:xfrm>
            <a:off x="5978769" y="107722"/>
            <a:ext cx="6194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Liang, </a:t>
            </a:r>
            <a:r>
              <a:rPr lang="en-US" altLang="ko-KR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Youwei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"Rich human feedback for text-to-image generation." </a:t>
            </a:r>
            <a:r>
              <a:rPr lang="en-US" altLang="ko-KR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IEEE/CVF Conference on Computer Vision and Pattern Recognition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2024.</a:t>
            </a:r>
            <a:endParaRPr lang="ko-KR" altLang="en-US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6A5D36-2BAE-CA71-EABB-DB566AE1C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858" y="1398762"/>
            <a:ext cx="3776621" cy="40505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E65E38B-DF42-90CA-753C-D4BBA0308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2" y="1829181"/>
            <a:ext cx="8019261" cy="319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33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7767E3-510A-439E-B89E-13A42A17D676}"/>
              </a:ext>
            </a:extLst>
          </p:cNvPr>
          <p:cNvSpPr txBox="1"/>
          <p:nvPr/>
        </p:nvSpPr>
        <p:spPr>
          <a:xfrm>
            <a:off x="515154" y="320881"/>
            <a:ext cx="358032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/>
              <a:t>Introduction</a:t>
            </a:r>
            <a:endParaRPr lang="ko-KR" alt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1F4627-FA48-03AD-EFB1-728993FD2BFB}"/>
              </a:ext>
            </a:extLst>
          </p:cNvPr>
          <p:cNvSpPr txBox="1"/>
          <p:nvPr/>
        </p:nvSpPr>
        <p:spPr>
          <a:xfrm>
            <a:off x="950349" y="2459504"/>
            <a:ext cx="104618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To address this, the authors collected detailed human feedback, which they used to suggest ways to improve the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It shows how rich human feedback contributes to improving image quality and text matching in Text-to-Image</a:t>
            </a:r>
            <a:r>
              <a:rPr lang="ko-KR" altLang="en-US" sz="2400" dirty="0"/>
              <a:t> </a:t>
            </a:r>
            <a:r>
              <a:rPr lang="en-US" altLang="ko-KR" sz="2400" dirty="0"/>
              <a:t>generation models used to suggest ways to improve the model.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548699-3F1F-427A-A795-844C83A81BFA}"/>
              </a:ext>
            </a:extLst>
          </p:cNvPr>
          <p:cNvSpPr txBox="1"/>
          <p:nvPr/>
        </p:nvSpPr>
        <p:spPr>
          <a:xfrm>
            <a:off x="5978769" y="107722"/>
            <a:ext cx="6194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Liang, </a:t>
            </a:r>
            <a:r>
              <a:rPr lang="en-US" altLang="ko-KR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Youwei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"Rich human feedback for text-to-image generation." </a:t>
            </a:r>
            <a:r>
              <a:rPr lang="en-US" altLang="ko-KR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IEEE/CVF Conference on Computer Vision and Pattern Recognition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2024.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801730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A3645B-CCE1-4B68-A8CF-A5DBAC391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17106" y="1513131"/>
            <a:ext cx="5157787" cy="823912"/>
          </a:xfrm>
        </p:spPr>
        <p:txBody>
          <a:bodyPr anchor="ctr"/>
          <a:lstStyle/>
          <a:p>
            <a:r>
              <a:rPr lang="en-US" altLang="ko-KR" dirty="0"/>
              <a:t>Collecting rich human feedback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1085A6-4AE4-4AB6-9AEC-FECC1EE8D1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98961" y="2455366"/>
            <a:ext cx="6194078" cy="288950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ko-KR" sz="2000" dirty="0"/>
              <a:t>Data collection process</a:t>
            </a:r>
          </a:p>
          <a:p>
            <a:pPr marL="514350" indent="-514350">
              <a:buFont typeface="+mj-lt"/>
              <a:buAutoNum type="arabicPeriod"/>
            </a:pPr>
            <a:endParaRPr lang="en-US" altLang="ko-KR" sz="2000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sz="2000" dirty="0"/>
              <a:t>Human feedback consolidation</a:t>
            </a:r>
          </a:p>
          <a:p>
            <a:pPr marL="514350" indent="-514350">
              <a:buFont typeface="+mj-lt"/>
              <a:buAutoNum type="arabicPeriod"/>
            </a:pPr>
            <a:endParaRPr lang="en-US" altLang="ko-KR" sz="2000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sz="2000" dirty="0"/>
              <a:t>RichHF-18K: a dataset of rich human feedback</a:t>
            </a:r>
          </a:p>
          <a:p>
            <a:pPr marL="514350" indent="-514350">
              <a:buFont typeface="+mj-lt"/>
              <a:buAutoNum type="arabicPeriod"/>
            </a:pPr>
            <a:endParaRPr lang="en-US" altLang="ko-KR" sz="2000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sz="2000" dirty="0"/>
              <a:t>Data statistics of RichHF-18K</a:t>
            </a:r>
            <a:endParaRPr lang="ko-KR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30EE39-4888-46AC-A72F-390ED70FFA7F}"/>
              </a:ext>
            </a:extLst>
          </p:cNvPr>
          <p:cNvSpPr txBox="1"/>
          <p:nvPr/>
        </p:nvSpPr>
        <p:spPr>
          <a:xfrm>
            <a:off x="5978769" y="107722"/>
            <a:ext cx="6194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Liang, </a:t>
            </a:r>
            <a:r>
              <a:rPr lang="en-US" altLang="ko-KR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Youwei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"Rich human feedback for text-to-image generation." </a:t>
            </a:r>
            <a:r>
              <a:rPr lang="en-US" altLang="ko-KR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IEEE/CVF Conference on Computer Vision and Pattern Recognition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2024.</a:t>
            </a:r>
            <a:endParaRPr lang="ko-KR" altLang="en-US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35A1D4-8C50-4142-7B78-BBBEB3A216C2}"/>
              </a:ext>
            </a:extLst>
          </p:cNvPr>
          <p:cNvSpPr txBox="1"/>
          <p:nvPr/>
        </p:nvSpPr>
        <p:spPr>
          <a:xfrm>
            <a:off x="515154" y="320881"/>
            <a:ext cx="507145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/>
              <a:t>Method </a:t>
            </a:r>
            <a:r>
              <a:rPr lang="en-US" altLang="ko-KR" sz="1600" i="1" dirty="0"/>
              <a:t>– Collecting rich human feedback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79821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CC45B1E-21B0-44A4-B3B8-0849C37C4F55}"/>
              </a:ext>
            </a:extLst>
          </p:cNvPr>
          <p:cNvSpPr txBox="1"/>
          <p:nvPr/>
        </p:nvSpPr>
        <p:spPr>
          <a:xfrm>
            <a:off x="5978769" y="107722"/>
            <a:ext cx="6194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Liang, </a:t>
            </a:r>
            <a:r>
              <a:rPr lang="en-US" altLang="ko-KR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Youwei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"Rich human feedback for text-to-image generation." </a:t>
            </a:r>
            <a:r>
              <a:rPr lang="en-US" altLang="ko-KR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IEEE/CVF Conference on Computer Vision and Pattern Recognition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2024.</a:t>
            </a:r>
            <a:endParaRPr lang="ko-KR" altLang="en-US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9C59B7-AE3E-400B-A2E5-4C87A19AD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832" y="1557335"/>
            <a:ext cx="4495800" cy="3743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6A58AD-354E-4E8A-AA91-C81A66A2B4B3}"/>
              </a:ext>
            </a:extLst>
          </p:cNvPr>
          <p:cNvSpPr txBox="1"/>
          <p:nvPr/>
        </p:nvSpPr>
        <p:spPr>
          <a:xfrm>
            <a:off x="515154" y="320881"/>
            <a:ext cx="507145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/>
              <a:t>Method </a:t>
            </a:r>
            <a:r>
              <a:rPr lang="en-US" altLang="ko-KR" sz="1600" i="1" dirty="0"/>
              <a:t>– Collecting rich human feedback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31D751-6A44-4854-B40D-4D57401C30F1}"/>
              </a:ext>
            </a:extLst>
          </p:cNvPr>
          <p:cNvSpPr txBox="1"/>
          <p:nvPr/>
        </p:nvSpPr>
        <p:spPr>
          <a:xfrm>
            <a:off x="517835" y="917550"/>
            <a:ext cx="61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Data collection process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49B9AE-73F6-4E9A-967D-426BF175AF86}"/>
              </a:ext>
            </a:extLst>
          </p:cNvPr>
          <p:cNvSpPr txBox="1"/>
          <p:nvPr/>
        </p:nvSpPr>
        <p:spPr>
          <a:xfrm>
            <a:off x="432026" y="2136337"/>
            <a:ext cx="71618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The annotator(Human) examines each created image and analyzes the language prompt that was used to create it.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Place markers on the picture to show where there are implausibility/artifact or misalignments with the text prompt.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Label the misaligned keywords and the four types of scores for plausibility, image-text alignment, aesthetic, and overall quality, respectively, on a 5-point Likert scale.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68DC41-4773-48CD-9752-7492DFF218A9}"/>
              </a:ext>
            </a:extLst>
          </p:cNvPr>
          <p:cNvSpPr txBox="1"/>
          <p:nvPr/>
        </p:nvSpPr>
        <p:spPr>
          <a:xfrm>
            <a:off x="7677046" y="5300660"/>
            <a:ext cx="4441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Red</a:t>
            </a:r>
            <a:r>
              <a:rPr lang="ko-KR" altLang="en-US" dirty="0"/>
              <a:t> </a:t>
            </a:r>
            <a:r>
              <a:rPr lang="en-US" altLang="ko-KR" dirty="0"/>
              <a:t>points: artifact/implausibility regions</a:t>
            </a:r>
          </a:p>
          <a:p>
            <a:r>
              <a:rPr lang="en-US" altLang="ko-KR" dirty="0"/>
              <a:t>Blue</a:t>
            </a:r>
            <a:r>
              <a:rPr lang="ko-KR" altLang="en-US" dirty="0"/>
              <a:t> </a:t>
            </a:r>
            <a:r>
              <a:rPr lang="en-US" altLang="ko-KR" dirty="0"/>
              <a:t>points: misaligned regions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1135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CC45B1E-21B0-44A4-B3B8-0849C37C4F55}"/>
              </a:ext>
            </a:extLst>
          </p:cNvPr>
          <p:cNvSpPr txBox="1"/>
          <p:nvPr/>
        </p:nvSpPr>
        <p:spPr>
          <a:xfrm>
            <a:off x="5978769" y="107722"/>
            <a:ext cx="6194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Liang, </a:t>
            </a:r>
            <a:r>
              <a:rPr lang="en-US" altLang="ko-KR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Youwei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"Rich human feedback for text-to-image generation." </a:t>
            </a:r>
            <a:r>
              <a:rPr lang="en-US" altLang="ko-KR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IEEE/CVF Conference on Computer Vision and Pattern Recognition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2024.</a:t>
            </a:r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6A58AD-354E-4E8A-AA91-C81A66A2B4B3}"/>
              </a:ext>
            </a:extLst>
          </p:cNvPr>
          <p:cNvSpPr txBox="1"/>
          <p:nvPr/>
        </p:nvSpPr>
        <p:spPr>
          <a:xfrm>
            <a:off x="515154" y="320881"/>
            <a:ext cx="507145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/>
              <a:t>Method </a:t>
            </a:r>
            <a:r>
              <a:rPr lang="en-US" altLang="ko-KR" sz="1600" i="1" dirty="0"/>
              <a:t>– Collecting rich human feedback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31D751-6A44-4854-B40D-4D57401C30F1}"/>
              </a:ext>
            </a:extLst>
          </p:cNvPr>
          <p:cNvSpPr txBox="1"/>
          <p:nvPr/>
        </p:nvSpPr>
        <p:spPr>
          <a:xfrm>
            <a:off x="517835" y="917550"/>
            <a:ext cx="61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Human feedback consolidation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49B9AE-73F6-4E9A-967D-426BF175AF86}"/>
              </a:ext>
            </a:extLst>
          </p:cNvPr>
          <p:cNvSpPr txBox="1"/>
          <p:nvPr/>
        </p:nvSpPr>
        <p:spPr>
          <a:xfrm>
            <a:off x="482750" y="1696600"/>
            <a:ext cx="1099203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To improve the reliability of the collected human feedback on generated images, three annotators annotate each image-text pair.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Therefore, need to consolidate the multiple annotations for each sample.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For the scores, simply average the scores from the multiple annotators for an image to obtain the final score.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For the point annotations, first convert them to heatmaps for each annotation, where each point is converted to the heatmap, and then we compute the average heatmap across annotators.</a:t>
            </a:r>
          </a:p>
          <a:p>
            <a:endParaRPr lang="en-US" altLang="ko-KR" dirty="0"/>
          </a:p>
          <a:p>
            <a:r>
              <a:rPr lang="en-US" altLang="ko-KR" dirty="0"/>
              <a:t>For the point annotations, first convert them to heatmaps for each annotation, where each point is converted to the heatmap, and then we compute the average heatmap across annotators.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The regions with clear implausibility are likely to be annotated by all annotators and have a high value on the final average heatmap.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696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11464</TotalTime>
  <Words>2300</Words>
  <Application>Microsoft Office PowerPoint</Application>
  <PresentationFormat>와이드스크린</PresentationFormat>
  <Paragraphs>215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4" baseType="lpstr">
      <vt:lpstr>맑은 고딕</vt:lpstr>
      <vt:lpstr>Arial</vt:lpstr>
      <vt:lpstr>Cambria Math</vt:lpstr>
      <vt:lpstr>Office 테마</vt:lpstr>
      <vt:lpstr>Lab Seminar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Semniar</dc:title>
  <dc:creator>ETRI</dc:creator>
  <cp:lastModifiedBy>ETRI</cp:lastModifiedBy>
  <cp:revision>297</cp:revision>
  <cp:lastPrinted>2024-08-20T05:23:42Z</cp:lastPrinted>
  <dcterms:created xsi:type="dcterms:W3CDTF">2024-04-25T07:54:04Z</dcterms:created>
  <dcterms:modified xsi:type="dcterms:W3CDTF">2024-12-19T00:19:47Z</dcterms:modified>
</cp:coreProperties>
</file>